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71" r:id="rId11"/>
    <p:sldId id="272" r:id="rId12"/>
    <p:sldId id="273" r:id="rId13"/>
    <p:sldId id="263" r:id="rId14"/>
    <p:sldId id="275" r:id="rId15"/>
    <p:sldId id="276" r:id="rId16"/>
    <p:sldId id="264" r:id="rId17"/>
    <p:sldId id="257" r:id="rId18"/>
    <p:sldId id="265" r:id="rId19"/>
    <p:sldId id="267" r:id="rId20"/>
    <p:sldId id="268" r:id="rId21"/>
    <p:sldId id="269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Bobea" userId="98710d15-7cf6-4cdd-894a-c14858a7d185" providerId="ADAL" clId="{DF0FBFDD-671D-4A7E-8ECF-770B17C292B4}"/>
    <pc:docChg chg="custSel addSld delSld modSld">
      <pc:chgData name="Patricia Bobea" userId="98710d15-7cf6-4cdd-894a-c14858a7d185" providerId="ADAL" clId="{DF0FBFDD-671D-4A7E-8ECF-770B17C292B4}" dt="2021-10-15T14:32:30.159" v="119" actId="14100"/>
      <pc:docMkLst>
        <pc:docMk/>
      </pc:docMkLst>
      <pc:sldChg chg="modSp">
        <pc:chgData name="Patricia Bobea" userId="98710d15-7cf6-4cdd-894a-c14858a7d185" providerId="ADAL" clId="{DF0FBFDD-671D-4A7E-8ECF-770B17C292B4}" dt="2021-10-06T16:19:40.915" v="1" actId="27636"/>
        <pc:sldMkLst>
          <pc:docMk/>
          <pc:sldMk cId="501680489" sldId="258"/>
        </pc:sldMkLst>
        <pc:spChg chg="mod">
          <ac:chgData name="Patricia Bobea" userId="98710d15-7cf6-4cdd-894a-c14858a7d185" providerId="ADAL" clId="{DF0FBFDD-671D-4A7E-8ECF-770B17C292B4}" dt="2021-10-06T16:19:40.915" v="1" actId="27636"/>
          <ac:spMkLst>
            <pc:docMk/>
            <pc:sldMk cId="501680489" sldId="258"/>
            <ac:spMk id="3" creationId="{B5167103-EEE8-4CEB-982A-C3B8E3586C66}"/>
          </ac:spMkLst>
        </pc:spChg>
      </pc:sldChg>
      <pc:sldChg chg="modSp">
        <pc:chgData name="Patricia Bobea" userId="98710d15-7cf6-4cdd-894a-c14858a7d185" providerId="ADAL" clId="{DF0FBFDD-671D-4A7E-8ECF-770B17C292B4}" dt="2021-10-15T11:35:39.292" v="60" actId="20577"/>
        <pc:sldMkLst>
          <pc:docMk/>
          <pc:sldMk cId="1295221053" sldId="260"/>
        </pc:sldMkLst>
        <pc:spChg chg="mod">
          <ac:chgData name="Patricia Bobea" userId="98710d15-7cf6-4cdd-894a-c14858a7d185" providerId="ADAL" clId="{DF0FBFDD-671D-4A7E-8ECF-770B17C292B4}" dt="2021-10-15T11:35:39.292" v="60" actId="20577"/>
          <ac:spMkLst>
            <pc:docMk/>
            <pc:sldMk cId="1295221053" sldId="260"/>
            <ac:spMk id="3" creationId="{672E224A-98A2-494B-A2E7-C3DD77D64318}"/>
          </ac:spMkLst>
        </pc:spChg>
      </pc:sldChg>
      <pc:sldChg chg="modSp">
        <pc:chgData name="Patricia Bobea" userId="98710d15-7cf6-4cdd-894a-c14858a7d185" providerId="ADAL" clId="{DF0FBFDD-671D-4A7E-8ECF-770B17C292B4}" dt="2021-10-06T16:22:12.351" v="35" actId="20577"/>
        <pc:sldMkLst>
          <pc:docMk/>
          <pc:sldMk cId="116850078" sldId="264"/>
        </pc:sldMkLst>
        <pc:spChg chg="mod">
          <ac:chgData name="Patricia Bobea" userId="98710d15-7cf6-4cdd-894a-c14858a7d185" providerId="ADAL" clId="{DF0FBFDD-671D-4A7E-8ECF-770B17C292B4}" dt="2021-10-06T16:22:12.351" v="35" actId="20577"/>
          <ac:spMkLst>
            <pc:docMk/>
            <pc:sldMk cId="116850078" sldId="264"/>
            <ac:spMk id="3" creationId="{FC28A6D4-80F3-4716-8A5C-FF9F7274D83F}"/>
          </ac:spMkLst>
        </pc:spChg>
      </pc:sldChg>
      <pc:sldChg chg="modSp">
        <pc:chgData name="Patricia Bobea" userId="98710d15-7cf6-4cdd-894a-c14858a7d185" providerId="ADAL" clId="{DF0FBFDD-671D-4A7E-8ECF-770B17C292B4}" dt="2021-10-06T16:50:40.789" v="37" actId="27636"/>
        <pc:sldMkLst>
          <pc:docMk/>
          <pc:sldMk cId="913301396" sldId="273"/>
        </pc:sldMkLst>
        <pc:spChg chg="mod">
          <ac:chgData name="Patricia Bobea" userId="98710d15-7cf6-4cdd-894a-c14858a7d185" providerId="ADAL" clId="{DF0FBFDD-671D-4A7E-8ECF-770B17C292B4}" dt="2021-10-06T16:50:40.789" v="37" actId="27636"/>
          <ac:spMkLst>
            <pc:docMk/>
            <pc:sldMk cId="913301396" sldId="273"/>
            <ac:spMk id="4" creationId="{D875FD9E-AB70-442D-BEB3-D96A7EA3E59F}"/>
          </ac:spMkLst>
        </pc:spChg>
      </pc:sldChg>
      <pc:sldChg chg="addSp delSp modSp add">
        <pc:chgData name="Patricia Bobea" userId="98710d15-7cf6-4cdd-894a-c14858a7d185" providerId="ADAL" clId="{DF0FBFDD-671D-4A7E-8ECF-770B17C292B4}" dt="2021-10-15T14:29:12.857" v="89" actId="14100"/>
        <pc:sldMkLst>
          <pc:docMk/>
          <pc:sldMk cId="1812768708" sldId="275"/>
        </pc:sldMkLst>
        <pc:spChg chg="mod">
          <ac:chgData name="Patricia Bobea" userId="98710d15-7cf6-4cdd-894a-c14858a7d185" providerId="ADAL" clId="{DF0FBFDD-671D-4A7E-8ECF-770B17C292B4}" dt="2021-10-15T14:28:27.281" v="82" actId="20577"/>
          <ac:spMkLst>
            <pc:docMk/>
            <pc:sldMk cId="1812768708" sldId="275"/>
            <ac:spMk id="2" creationId="{6461C217-C3CD-4D71-A52E-6F2CE82DC9DE}"/>
          </ac:spMkLst>
        </pc:spChg>
        <pc:spChg chg="del">
          <ac:chgData name="Patricia Bobea" userId="98710d15-7cf6-4cdd-894a-c14858a7d185" providerId="ADAL" clId="{DF0FBFDD-671D-4A7E-8ECF-770B17C292B4}" dt="2021-10-15T14:28:06.222" v="63"/>
          <ac:spMkLst>
            <pc:docMk/>
            <pc:sldMk cId="1812768708" sldId="275"/>
            <ac:spMk id="3" creationId="{665A9D65-148F-494E-9623-4CD0F1548150}"/>
          </ac:spMkLst>
        </pc:spChg>
        <pc:picChg chg="add mod">
          <ac:chgData name="Patricia Bobea" userId="98710d15-7cf6-4cdd-894a-c14858a7d185" providerId="ADAL" clId="{DF0FBFDD-671D-4A7E-8ECF-770B17C292B4}" dt="2021-10-15T14:28:18.869" v="67" actId="14100"/>
          <ac:picMkLst>
            <pc:docMk/>
            <pc:sldMk cId="1812768708" sldId="275"/>
            <ac:picMk id="6" creationId="{DEAB47D7-C788-4313-8407-BA6836CAA37E}"/>
          </ac:picMkLst>
        </pc:picChg>
        <pc:picChg chg="add mod">
          <ac:chgData name="Patricia Bobea" userId="98710d15-7cf6-4cdd-894a-c14858a7d185" providerId="ADAL" clId="{DF0FBFDD-671D-4A7E-8ECF-770B17C292B4}" dt="2021-10-15T14:29:12.857" v="89" actId="14100"/>
          <ac:picMkLst>
            <pc:docMk/>
            <pc:sldMk cId="1812768708" sldId="275"/>
            <ac:picMk id="8" creationId="{DDB110EA-58D5-4EEC-BEC7-EE5606C401CB}"/>
          </ac:picMkLst>
        </pc:picChg>
      </pc:sldChg>
      <pc:sldChg chg="addSp modSp add del">
        <pc:chgData name="Patricia Bobea" userId="98710d15-7cf6-4cdd-894a-c14858a7d185" providerId="ADAL" clId="{DF0FBFDD-671D-4A7E-8ECF-770B17C292B4}" dt="2021-10-15T14:26:02.123" v="61" actId="2696"/>
        <pc:sldMkLst>
          <pc:docMk/>
          <pc:sldMk cId="2095805908" sldId="275"/>
        </pc:sldMkLst>
        <pc:spChg chg="mod">
          <ac:chgData name="Patricia Bobea" userId="98710d15-7cf6-4cdd-894a-c14858a7d185" providerId="ADAL" clId="{DF0FBFDD-671D-4A7E-8ECF-770B17C292B4}" dt="2021-10-06T16:51:14.016" v="43"/>
          <ac:spMkLst>
            <pc:docMk/>
            <pc:sldMk cId="2095805908" sldId="275"/>
            <ac:spMk id="3" creationId="{75DC7C69-3645-48FE-8CC6-8DFA56D8E984}"/>
          </ac:spMkLst>
        </pc:spChg>
        <pc:picChg chg="add mod">
          <ac:chgData name="Patricia Bobea" userId="98710d15-7cf6-4cdd-894a-c14858a7d185" providerId="ADAL" clId="{DF0FBFDD-671D-4A7E-8ECF-770B17C292B4}" dt="2021-10-06T16:52:59.497" v="52" actId="14100"/>
          <ac:picMkLst>
            <pc:docMk/>
            <pc:sldMk cId="2095805908" sldId="275"/>
            <ac:picMk id="5" creationId="{8B6A6397-2289-49BC-BADB-D8AAA978C603}"/>
          </ac:picMkLst>
        </pc:picChg>
      </pc:sldChg>
      <pc:sldChg chg="addSp delSp modSp add">
        <pc:chgData name="Patricia Bobea" userId="98710d15-7cf6-4cdd-894a-c14858a7d185" providerId="ADAL" clId="{DF0FBFDD-671D-4A7E-8ECF-770B17C292B4}" dt="2021-10-15T14:32:30.159" v="119" actId="14100"/>
        <pc:sldMkLst>
          <pc:docMk/>
          <pc:sldMk cId="2069779545" sldId="276"/>
        </pc:sldMkLst>
        <pc:spChg chg="mod">
          <ac:chgData name="Patricia Bobea" userId="98710d15-7cf6-4cdd-894a-c14858a7d185" providerId="ADAL" clId="{DF0FBFDD-671D-4A7E-8ECF-770B17C292B4}" dt="2021-10-15T14:31:36.842" v="110" actId="20577"/>
          <ac:spMkLst>
            <pc:docMk/>
            <pc:sldMk cId="2069779545" sldId="276"/>
            <ac:spMk id="2" creationId="{2BD8D9D8-A4DD-469F-BE43-BFE944CD4CC7}"/>
          </ac:spMkLst>
        </pc:spChg>
        <pc:spChg chg="del">
          <ac:chgData name="Patricia Bobea" userId="98710d15-7cf6-4cdd-894a-c14858a7d185" providerId="ADAL" clId="{DF0FBFDD-671D-4A7E-8ECF-770B17C292B4}" dt="2021-10-15T14:30:59.975" v="91"/>
          <ac:spMkLst>
            <pc:docMk/>
            <pc:sldMk cId="2069779545" sldId="276"/>
            <ac:spMk id="3" creationId="{313D1C70-161C-4F5A-800C-2B08B283493E}"/>
          </ac:spMkLst>
        </pc:spChg>
        <pc:spChg chg="add del mod">
          <ac:chgData name="Patricia Bobea" userId="98710d15-7cf6-4cdd-894a-c14858a7d185" providerId="ADAL" clId="{DF0FBFDD-671D-4A7E-8ECF-770B17C292B4}" dt="2021-10-15T14:32:15.874" v="115" actId="478"/>
          <ac:spMkLst>
            <pc:docMk/>
            <pc:sldMk cId="2069779545" sldId="276"/>
            <ac:spMk id="9" creationId="{6F63F973-988C-41F1-80F3-A9BAA626DCA1}"/>
          </ac:spMkLst>
        </pc:spChg>
        <pc:picChg chg="add mod">
          <ac:chgData name="Patricia Bobea" userId="98710d15-7cf6-4cdd-894a-c14858a7d185" providerId="ADAL" clId="{DF0FBFDD-671D-4A7E-8ECF-770B17C292B4}" dt="2021-10-15T14:31:21.767" v="95" actId="14100"/>
          <ac:picMkLst>
            <pc:docMk/>
            <pc:sldMk cId="2069779545" sldId="276"/>
            <ac:picMk id="6" creationId="{E7114C9B-99AF-49C6-B257-EF2B986CD3CD}"/>
          </ac:picMkLst>
        </pc:picChg>
        <pc:picChg chg="add mod">
          <ac:chgData name="Patricia Bobea" userId="98710d15-7cf6-4cdd-894a-c14858a7d185" providerId="ADAL" clId="{DF0FBFDD-671D-4A7E-8ECF-770B17C292B4}" dt="2021-10-15T14:32:30.159" v="119" actId="14100"/>
          <ac:picMkLst>
            <pc:docMk/>
            <pc:sldMk cId="2069779545" sldId="276"/>
            <ac:picMk id="8" creationId="{26632547-9EEA-4CF9-B4B9-337993FBBD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10/15/2021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hyperlink" Target="https://pursuingveritas.com/2015/01/21/a-free-college-education-for-everyone/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ublicdomainpictures.net/view-image.php?image=166047&amp;picture=financial-concept-colle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investitwisely.com/college-is-it-a-complete-waste-of-ti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55182&amp;picture=bullying-tactic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erspectives-anotherwaytoview.blogspot.com/2012/05/many-facets-of-bullying-part-1.html" TargetMode="Externa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bobea@materlakes.org" TargetMode="External"/><Relationship Id="rId2" Type="http://schemas.openxmlformats.org/officeDocument/2006/relationships/hyperlink" Target="mailto:Tolivert@materlakes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chcounselor.com/2011_11_01_archive.html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tntfamilyhistory.blogspot.com/2013/07/making-my-fgs-schedule.html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oridastudentfinancialaidsg.org/SAPHome/SAPHome?url=hom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DF83-242D-4398-BCD8-993E4EF304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High School presentation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D4E06-6BD9-43F0-84E5-0CBBCA981C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Student Services </a:t>
            </a:r>
          </a:p>
        </p:txBody>
      </p:sp>
    </p:spTree>
    <p:extLst>
      <p:ext uri="{BB962C8B-B14F-4D97-AF65-F5344CB8AC3E}">
        <p14:creationId xmlns:p14="http://schemas.microsoft.com/office/powerpoint/2010/main" val="168523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C40124-1649-4FF2-8F64-C8284EB9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6727CD-9977-4B25-9516-2B6E06AAA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9F4D31-E06B-4B98-A1F1-A29AFCBDD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C853F-C385-4607-B2F7-71DC519911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-6604" r="391" b="-472"/>
          <a:stretch/>
        </p:blipFill>
        <p:spPr>
          <a:xfrm>
            <a:off x="7571821" y="375828"/>
            <a:ext cx="3657849" cy="32766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6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16D2B-F512-4670-A63C-1A167830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984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/>
              <a:t>Dual Enrollment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F8F536-1CCD-4B06-BF92-2DCE8004C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984502" y="817140"/>
            <a:ext cx="6517763" cy="262323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40DFD0-3E2F-412F-906F-52E6165CA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260" y="4156033"/>
            <a:ext cx="4699221" cy="176714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Advantage on your college apps</a:t>
            </a:r>
          </a:p>
          <a:p>
            <a:pPr marL="285750" indent="-182880">
              <a:lnSpc>
                <a:spcPct val="90000"/>
              </a:lnSpc>
              <a:buClr>
                <a:srgbClr val="9E3611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Graduate with your AA before you graduate high school!!</a:t>
            </a:r>
          </a:p>
          <a:p>
            <a:pPr marL="285750" indent="-182880">
              <a:lnSpc>
                <a:spcPct val="90000"/>
              </a:lnSpc>
              <a:buClr>
                <a:srgbClr val="9E3611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You cannot have any C’s in your classes</a:t>
            </a:r>
            <a:endParaRPr lang="en-US">
              <a:solidFill>
                <a:schemeClr val="tx1"/>
              </a:solidFill>
            </a:endParaRP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Submit your course history prior to registering for any of your classes 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9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C217-C3CD-4D71-A52E-6F2CE82D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Corner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AB47D7-C788-4313-8407-BA6836CAA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327136" cy="68579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8A76D-ECB7-4E2E-9AE4-1F1B5C0B0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B110EA-58D5-4EEC-BEC7-EE5606C40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89556" y="2423160"/>
            <a:ext cx="3562127" cy="34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6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D9D8-A4DD-469F-BE43-BFE944CD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corner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114C9B-99AF-49C6-B257-EF2B986CD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5" y="0"/>
            <a:ext cx="8272745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39EDA-DC96-4B53-BA4F-D0E2B18EF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632547-9EEA-4CF9-B4B9-337993FB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85498" y="2423160"/>
            <a:ext cx="3164541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7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A871-9E5D-4E35-9B26-7023E65D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27" y="455877"/>
            <a:ext cx="10058400" cy="1609344"/>
          </a:xfrm>
        </p:spPr>
        <p:txBody>
          <a:bodyPr/>
          <a:lstStyle/>
          <a:p>
            <a:r>
              <a:rPr lang="en-US"/>
              <a:t>What is 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8A6D4-80F3-4716-8A5C-FF9F7274D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528" y="1863881"/>
            <a:ext cx="6206992" cy="438020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Bullying is repetitive, aggressive behavior that is intentional and involves an imbalance of power and strength. </a:t>
            </a:r>
          </a:p>
          <a:p>
            <a:pPr>
              <a:lnSpc>
                <a:spcPct val="120000"/>
              </a:lnSpc>
            </a:pPr>
            <a:r>
              <a:rPr lang="en-US" dirty="0"/>
              <a:t>Bullying can take many forms such as: physical, verbal, cyberbullying, and nonverbal or emotional bullying. </a:t>
            </a:r>
          </a:p>
          <a:p>
            <a:pPr>
              <a:lnSpc>
                <a:spcPct val="120000"/>
              </a:lnSpc>
            </a:pPr>
            <a:r>
              <a:rPr lang="en-US" dirty="0"/>
              <a:t>Being bullied in school can affect student's engagement and learning in school.  </a:t>
            </a:r>
          </a:p>
          <a:p>
            <a:pPr>
              <a:lnSpc>
                <a:spcPct val="120000"/>
              </a:lnSpc>
            </a:pPr>
            <a:r>
              <a:rPr lang="en-US" dirty="0"/>
              <a:t>Bullying can be a sign of other serious antisocial behavior. </a:t>
            </a:r>
          </a:p>
          <a:p>
            <a:pPr>
              <a:lnSpc>
                <a:spcPct val="120000"/>
              </a:lnSpc>
            </a:pPr>
            <a:r>
              <a:rPr lang="en-US" dirty="0"/>
              <a:t>Bullying creates a climate of fear and disrespect in schools and has a negative impact on student learning.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896CA-8866-4755-A5C7-29971EC94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0562" y="2271242"/>
            <a:ext cx="4969742" cy="26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B5D18-4DA0-4495-8DD4-C69A3CEC3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00" y="126695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/>
              <a:t>Bullying is Prohibited...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EA9E3-EB50-4586-A43A-332B0376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99" y="2540230"/>
            <a:ext cx="6454285" cy="257616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1700"/>
              <a:t>During any education program or activity conducted by Mater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1700"/>
              <a:t>During any school-related or school-sponsored program or activity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1700"/>
              <a:t>Through the use of any electronic device or data while on school grounds or on a school bus, computer software that is accessed through a computer, computer network of a school or M-DCPS. </a:t>
            </a:r>
            <a:endParaRPr lang="en-US"/>
          </a:p>
          <a:p>
            <a:pPr lvl="1">
              <a:buClr>
                <a:srgbClr val="9E3611"/>
              </a:buClr>
              <a:buFont typeface="Wingdings 3" charset="2"/>
              <a:buChar char=""/>
              <a:defRPr/>
            </a:pPr>
            <a:r>
              <a:rPr lang="en-US" altLang="en-US" sz="1500"/>
              <a:t>This includes threats made outside of school hours, which are intended to be carried out during any school-related or school-sponsored program or activity, or on a school bus. </a:t>
            </a:r>
            <a:endParaRPr lang="en-US" sz="15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532D1-495C-4AA9-A877-FA7F8173F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03460" y="1676912"/>
            <a:ext cx="3369177" cy="32068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98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70F704F-7AA6-4626-BFC3-A67CFB8C9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960" y="0"/>
            <a:ext cx="8775700" cy="6903853"/>
          </a:xfrm>
        </p:spPr>
      </p:pic>
    </p:spTree>
    <p:extLst>
      <p:ext uri="{BB962C8B-B14F-4D97-AF65-F5344CB8AC3E}">
        <p14:creationId xmlns:p14="http://schemas.microsoft.com/office/powerpoint/2010/main" val="184813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44BCD5-879F-421C-B543-D531D87FE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74" y="0"/>
            <a:ext cx="11684865" cy="6858000"/>
          </a:xfrm>
        </p:spPr>
      </p:pic>
    </p:spTree>
    <p:extLst>
      <p:ext uri="{BB962C8B-B14F-4D97-AF65-F5344CB8AC3E}">
        <p14:creationId xmlns:p14="http://schemas.microsoft.com/office/powerpoint/2010/main" val="268100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AE8CD5-444D-40B7-96AE-A665D3BCB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00" y="1394460"/>
            <a:ext cx="11849100" cy="52095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479D47-C2ED-48E7-9B16-E18CC6C8BB70}"/>
              </a:ext>
            </a:extLst>
          </p:cNvPr>
          <p:cNvSpPr txBox="1"/>
          <p:nvPr/>
        </p:nvSpPr>
        <p:spPr>
          <a:xfrm>
            <a:off x="3098800" y="325120"/>
            <a:ext cx="600456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>
                <a:latin typeface="Rockwell Condensed"/>
              </a:rPr>
              <a:t>COUNSELING STAFF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6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08DACE-4BDA-4695-B6B6-DCEC3FBC8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15" y="101600"/>
            <a:ext cx="11368613" cy="6662057"/>
          </a:xfrm>
        </p:spPr>
      </p:pic>
    </p:spTree>
    <p:extLst>
      <p:ext uri="{BB962C8B-B14F-4D97-AF65-F5344CB8AC3E}">
        <p14:creationId xmlns:p14="http://schemas.microsoft.com/office/powerpoint/2010/main" val="102565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5FD8-0FA4-4A81-8170-C27C64A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5FCA6-E4F5-44A4-97C5-564E5DE2A8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CAP Advisor </a:t>
            </a:r>
          </a:p>
          <a:p>
            <a:pPr lvl="1"/>
            <a:r>
              <a:rPr lang="en-US"/>
              <a:t>Tere Olivert </a:t>
            </a:r>
          </a:p>
          <a:p>
            <a:pPr lvl="2"/>
            <a:r>
              <a:rPr lang="en-US">
                <a:hlinkClick r:id="rId2"/>
              </a:rPr>
              <a:t>Tolivert@materlakes.org</a:t>
            </a:r>
          </a:p>
          <a:p>
            <a:pPr>
              <a:buClr>
                <a:srgbClr val="9E3611"/>
              </a:buClr>
            </a:pPr>
            <a:r>
              <a:rPr lang="en-US">
                <a:ea typeface="+mn-lt"/>
                <a:cs typeface="+mn-lt"/>
              </a:rPr>
              <a:t>9th and 10th Grade Counselor </a:t>
            </a:r>
          </a:p>
          <a:p>
            <a:pPr lvl="1">
              <a:buClr>
                <a:srgbClr val="9E3611"/>
              </a:buClr>
            </a:pPr>
            <a:r>
              <a:rPr lang="en-US">
                <a:ea typeface="+mn-lt"/>
                <a:cs typeface="+mn-lt"/>
              </a:rPr>
              <a:t>Patricia </a:t>
            </a:r>
            <a:r>
              <a:rPr lang="en-US" err="1">
                <a:ea typeface="+mn-lt"/>
                <a:cs typeface="+mn-lt"/>
              </a:rPr>
              <a:t>Bobea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lvl="2">
              <a:buClr>
                <a:srgbClr val="9E3611"/>
              </a:buClr>
            </a:pPr>
            <a:r>
              <a:rPr lang="en-US">
                <a:ea typeface="+mn-lt"/>
                <a:cs typeface="+mn-lt"/>
                <a:hlinkClick r:id="rId3"/>
              </a:rPr>
              <a:t>pbobea@materlakes.org</a:t>
            </a:r>
            <a:endParaRPr lang="en-US"/>
          </a:p>
          <a:p>
            <a:r>
              <a:rPr lang="en-US"/>
              <a:t>11</a:t>
            </a:r>
            <a:r>
              <a:rPr lang="en-US" baseline="30000"/>
              <a:t>th</a:t>
            </a:r>
            <a:r>
              <a:rPr lang="en-US"/>
              <a:t> and 12</a:t>
            </a:r>
            <a:r>
              <a:rPr lang="en-US" baseline="30000"/>
              <a:t>th</a:t>
            </a:r>
            <a:r>
              <a:rPr lang="en-US"/>
              <a:t> Grade Counselor </a:t>
            </a:r>
          </a:p>
          <a:p>
            <a:pPr lvl="1"/>
            <a:r>
              <a:rPr lang="en-US"/>
              <a:t>Gilma Castillo </a:t>
            </a:r>
          </a:p>
          <a:p>
            <a:pPr lvl="2"/>
            <a:r>
              <a:rPr lang="en-US"/>
              <a:t>gcastillo@materlakes.org</a:t>
            </a:r>
          </a:p>
          <a:p>
            <a:pPr lvl="2"/>
            <a:endParaRPr lang="en-US"/>
          </a:p>
          <a:p>
            <a:pPr marL="548640" lvl="2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D5E6C-42B3-486B-B046-669A2D22F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42672" y="1165994"/>
            <a:ext cx="6009753" cy="45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7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F94C8-4883-40D9-96FE-96A560A3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416" y="1548556"/>
            <a:ext cx="5245170" cy="10661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Schedule Changes</a:t>
            </a:r>
            <a:r>
              <a:rPr lang="en-US" sz="4800"/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AEF6E-E17D-470D-99A4-0C3FE867A4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87" r="1065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6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7103-EEE8-4CEB-982A-C3B8E3586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1305" y="2672256"/>
            <a:ext cx="4842604" cy="2436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are NOT changing electives or teachers.</a:t>
            </a:r>
          </a:p>
          <a:p>
            <a:r>
              <a:rPr lang="en-US" dirty="0"/>
              <a:t>We are only changing schedules for students that are...</a:t>
            </a:r>
          </a:p>
          <a:p>
            <a:pPr lvl="1">
              <a:buClr>
                <a:srgbClr val="9E3611"/>
              </a:buClr>
            </a:pPr>
            <a:r>
              <a:rPr lang="en-US" dirty="0"/>
              <a:t>missing a required course</a:t>
            </a:r>
          </a:p>
          <a:p>
            <a:pPr lvl="1">
              <a:buClr>
                <a:srgbClr val="9E3611"/>
              </a:buClr>
            </a:pPr>
            <a:r>
              <a:rPr lang="en-US" dirty="0"/>
              <a:t>already took the course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50168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4A23-5918-4B8F-AD6B-BB5509A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80" y="642783"/>
            <a:ext cx="3689230" cy="1609344"/>
          </a:xfrm>
        </p:spPr>
        <p:txBody>
          <a:bodyPr/>
          <a:lstStyle/>
          <a:p>
            <a:r>
              <a:rPr lang="en-US"/>
              <a:t>Attendance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822F-D6D9-4C83-8742-CE4543B3B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950145"/>
            <a:ext cx="4754880" cy="3977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10 unexcused absences within a 90-calendar period. The Truancy Process Begins...</a:t>
            </a:r>
          </a:p>
          <a:p>
            <a:r>
              <a:rPr lang="en-US"/>
              <a:t>Home visit by social worker, referral to The Parent Academy or Family Intervention. </a:t>
            </a:r>
          </a:p>
          <a:p>
            <a:r>
              <a:rPr lang="en-US"/>
              <a:t>Your Driver's License can be at risk of being suspended.</a:t>
            </a:r>
          </a:p>
          <a:p>
            <a:r>
              <a:rPr lang="en-US"/>
              <a:t>If you have a permit, missing school can prevent you from getting a Driver's License.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9FB7052B-7626-47E6-BB6E-2F246D2FC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154" y="1534172"/>
            <a:ext cx="5374256" cy="36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863AD45-F025-4500-8898-7DE237E4C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51077-4EE6-4A62-AFE9-4A747C26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57" y="103097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E224A-98A2-494B-A2E7-C3DD77D64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279" y="2452088"/>
            <a:ext cx="6743845" cy="29149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You will have to repeat current grade level if you have...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More than 10 excused absences in a school calendar year </a:t>
            </a:r>
          </a:p>
          <a:p>
            <a:r>
              <a:rPr lang="en-US" sz="1800" dirty="0"/>
              <a:t>Tardiness </a:t>
            </a:r>
          </a:p>
          <a:p>
            <a:pPr lvl="1"/>
            <a:r>
              <a:rPr lang="en-US" dirty="0"/>
              <a:t>20 or more cumulative </a:t>
            </a:r>
            <a:r>
              <a:rPr lang="en-US" dirty="0" err="1"/>
              <a:t>tardies</a:t>
            </a:r>
            <a:r>
              <a:rPr lang="en-US" dirty="0"/>
              <a:t>, students will not be allowed to participate in the following...</a:t>
            </a:r>
          </a:p>
          <a:p>
            <a:pPr lvl="2"/>
            <a:r>
              <a:rPr lang="en-US" sz="1800" dirty="0"/>
              <a:t>Interscholastic competitions</a:t>
            </a:r>
          </a:p>
          <a:p>
            <a:pPr lvl="2"/>
            <a:r>
              <a:rPr lang="en-US" sz="1800" dirty="0"/>
              <a:t>Performances</a:t>
            </a:r>
          </a:p>
          <a:p>
            <a:pPr marL="548640" lvl="2"/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9A5BF8-72C2-43E2-A19E-D5487526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2693D9-6EE8-42C4-B9CB-C347A34A5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B50024-24B3-46AB-9E69-716EE1883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8ED0A39-6FC8-4809-B183-DEA2D1432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146" y="1599212"/>
            <a:ext cx="4522576" cy="32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2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91BB0-2DF4-4E7B-9C6C-789FCE24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4198"/>
            <a:ext cx="10058400" cy="1609344"/>
          </a:xfrm>
        </p:spPr>
        <p:txBody>
          <a:bodyPr/>
          <a:lstStyle/>
          <a:p>
            <a:pPr algn="ctr"/>
            <a:r>
              <a:rPr lang="en-US"/>
              <a:t>Graduation Requirements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58CC6A-3304-45F9-942F-EB815F3AB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57" t="526" r="857" b="-263"/>
          <a:stretch/>
        </p:blipFill>
        <p:spPr>
          <a:xfrm>
            <a:off x="1056975" y="1175028"/>
            <a:ext cx="10069193" cy="5438588"/>
          </a:xfrm>
        </p:spPr>
      </p:pic>
    </p:spTree>
    <p:extLst>
      <p:ext uri="{BB962C8B-B14F-4D97-AF65-F5344CB8AC3E}">
        <p14:creationId xmlns:p14="http://schemas.microsoft.com/office/powerpoint/2010/main" val="176378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62483-DD0C-458D-8325-9FFC65E3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433" y="671538"/>
            <a:ext cx="9023231" cy="1307420"/>
          </a:xfrm>
        </p:spPr>
        <p:txBody>
          <a:bodyPr>
            <a:normAutofit/>
          </a:bodyPr>
          <a:lstStyle/>
          <a:p>
            <a:pPr algn="ctr"/>
            <a:r>
              <a:rPr lang="en-US"/>
              <a:t>5-point rule 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1B296-F97D-4A37-B394-C4286B1CCD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07" r="-227" b="368"/>
          <a:stretch/>
        </p:blipFill>
        <p:spPr>
          <a:xfrm>
            <a:off x="2459309" y="2250660"/>
            <a:ext cx="7272109" cy="442483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07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10983-E228-4E38-8153-005726F5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5651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/>
              <a:t>Career Shines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44E788-5948-4E48-8CA5-EE93ECBC99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9" r="7172" b="8776"/>
          <a:stretch/>
        </p:blipFill>
        <p:spPr>
          <a:xfrm>
            <a:off x="2818518" y="2265037"/>
            <a:ext cx="6548661" cy="4508888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22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5966F8-BA5B-478D-89B6-8B65828BB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95" b="1258"/>
          <a:stretch/>
        </p:blipFill>
        <p:spPr>
          <a:xfrm>
            <a:off x="187865" y="43131"/>
            <a:ext cx="11817155" cy="6786119"/>
          </a:xfrm>
        </p:spPr>
      </p:pic>
    </p:spTree>
    <p:extLst>
      <p:ext uri="{BB962C8B-B14F-4D97-AF65-F5344CB8AC3E}">
        <p14:creationId xmlns:p14="http://schemas.microsoft.com/office/powerpoint/2010/main" val="123548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75FD9E-AB70-442D-BEB3-D96A7EA3E59F}"/>
              </a:ext>
            </a:extLst>
          </p:cNvPr>
          <p:cNvSpPr txBox="1"/>
          <p:nvPr/>
        </p:nvSpPr>
        <p:spPr>
          <a:xfrm>
            <a:off x="1069848" y="556519"/>
            <a:ext cx="10058400" cy="16093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all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Florida Gold Seal </a:t>
            </a:r>
            <a:endParaRPr lang="en-US" sz="5200"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all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Vocational Scholars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86D85A-1765-4C59-8EF6-133CB54AE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9082" t="3309" r="949" b="3348"/>
          <a:stretch/>
        </p:blipFill>
        <p:spPr>
          <a:xfrm>
            <a:off x="5018481" y="2207528"/>
            <a:ext cx="6699721" cy="4466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AB09BB-7BF1-4928-B092-B4A80AE22BF6}"/>
              </a:ext>
            </a:extLst>
          </p:cNvPr>
          <p:cNvSpPr txBox="1"/>
          <p:nvPr/>
        </p:nvSpPr>
        <p:spPr>
          <a:xfrm>
            <a:off x="457726" y="2306034"/>
            <a:ext cx="4632031" cy="38517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b="1" u="sng"/>
              <a:t>Contact Information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/>
              <a:t>Bright Futures (OSFA)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i="1"/>
              <a:t>Number</a:t>
            </a:r>
            <a:r>
              <a:rPr lang="en-US"/>
              <a:t> : 1-888-827-2004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i="1"/>
              <a:t>Website</a:t>
            </a:r>
            <a:r>
              <a:rPr lang="en-US"/>
              <a:t> : </a:t>
            </a:r>
            <a:r>
              <a:rPr lang="en-US">
                <a:hlinkClick r:id="rId6"/>
              </a:rPr>
              <a:t>floridastudentfinancialaidsg.org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i="1"/>
              <a:t>Email</a:t>
            </a:r>
            <a:r>
              <a:rPr lang="en-US"/>
              <a:t> : osfa@fldoe.org</a:t>
            </a: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301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FD82F82A55B4E99B1C6AD0370841F" ma:contentTypeVersion="27" ma:contentTypeDescription="Create a new document." ma:contentTypeScope="" ma:versionID="34ebbe74efde02707b98a6de52ae7b1e">
  <xsd:schema xmlns:xsd="http://www.w3.org/2001/XMLSchema" xmlns:xs="http://www.w3.org/2001/XMLSchema" xmlns:p="http://schemas.microsoft.com/office/2006/metadata/properties" xmlns:ns3="3bb31709-d339-4d12-9cc7-32de8bb4c46f" xmlns:ns4="27a0065c-496b-4917-85cc-54b491b18b54" targetNamespace="http://schemas.microsoft.com/office/2006/metadata/properties" ma:root="true" ma:fieldsID="71275eef7ff8c0dfab457ebc8cc43e03" ns3:_="" ns4:_="">
    <xsd:import namespace="3bb31709-d339-4d12-9cc7-32de8bb4c46f"/>
    <xsd:import namespace="27a0065c-496b-4917-85cc-54b491b18b54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31709-d339-4d12-9cc7-32de8bb4c46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Leaders" ma:index="14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5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6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1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Leaders_Only_SectionGroup" ma:index="2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1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0065c-496b-4917-85cc-54b491b18b54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3bb31709-d339-4d12-9cc7-32de8bb4c46f" xsi:nil="true"/>
    <Is_Collaboration_Space_Locked xmlns="3bb31709-d339-4d12-9cc7-32de8bb4c46f" xsi:nil="true"/>
    <Leaders xmlns="3bb31709-d339-4d12-9cc7-32de8bb4c46f">
      <UserInfo>
        <DisplayName/>
        <AccountId xsi:nil="true"/>
        <AccountType/>
      </UserInfo>
    </Leaders>
    <Members xmlns="3bb31709-d339-4d12-9cc7-32de8bb4c46f">
      <UserInfo>
        <DisplayName/>
        <AccountId xsi:nil="true"/>
        <AccountType/>
      </UserInfo>
    </Members>
    <Member_Groups xmlns="3bb31709-d339-4d12-9cc7-32de8bb4c46f">
      <UserInfo>
        <DisplayName/>
        <AccountId xsi:nil="true"/>
        <AccountType/>
      </UserInfo>
    </Member_Groups>
    <Self_Registration_Enabled xmlns="3bb31709-d339-4d12-9cc7-32de8bb4c46f" xsi:nil="true"/>
    <Has_Leaders_Only_SectionGroup xmlns="3bb31709-d339-4d12-9cc7-32de8bb4c46f" xsi:nil="true"/>
    <Invited_Members xmlns="3bb31709-d339-4d12-9cc7-32de8bb4c46f" xsi:nil="true"/>
    <DefaultSectionNames xmlns="3bb31709-d339-4d12-9cc7-32de8bb4c46f" xsi:nil="true"/>
    <Invited_Leaders xmlns="3bb31709-d339-4d12-9cc7-32de8bb4c46f" xsi:nil="true"/>
    <FolderType xmlns="3bb31709-d339-4d12-9cc7-32de8bb4c46f" xsi:nil="true"/>
    <Owner xmlns="3bb31709-d339-4d12-9cc7-32de8bb4c46f">
      <UserInfo>
        <DisplayName/>
        <AccountId xsi:nil="true"/>
        <AccountType/>
      </UserInfo>
    </Owner>
    <NotebookType xmlns="3bb31709-d339-4d12-9cc7-32de8bb4c46f" xsi:nil="true"/>
    <AppVersion xmlns="3bb31709-d339-4d12-9cc7-32de8bb4c46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3A9F1C-C0FD-4B1F-9658-4244FD5B5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b31709-d339-4d12-9cc7-32de8bb4c46f"/>
    <ds:schemaRef ds:uri="27a0065c-496b-4917-85cc-54b491b18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191B12-A4B4-47D2-BD3A-DDD564BA6BCA}">
  <ds:schemaRefs>
    <ds:schemaRef ds:uri="http://schemas.microsoft.com/office/2006/metadata/properties"/>
    <ds:schemaRef ds:uri="3bb31709-d339-4d12-9cc7-32de8bb4c46f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27a0065c-496b-4917-85cc-54b491b18b5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53A8FC9-7D09-40E9-9095-B87CBF321D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</TotalTime>
  <Words>440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Rockwell</vt:lpstr>
      <vt:lpstr>Rockwell Condensed</vt:lpstr>
      <vt:lpstr>Rockwell Extra Bold</vt:lpstr>
      <vt:lpstr>Wingdings</vt:lpstr>
      <vt:lpstr>Wingdings 3</vt:lpstr>
      <vt:lpstr>Wood Type</vt:lpstr>
      <vt:lpstr>High School presentation </vt:lpstr>
      <vt:lpstr>Schedule Changes </vt:lpstr>
      <vt:lpstr>Attendance </vt:lpstr>
      <vt:lpstr>Attendance</vt:lpstr>
      <vt:lpstr>Graduation Requirements </vt:lpstr>
      <vt:lpstr>5-point rule </vt:lpstr>
      <vt:lpstr>Career Shines</vt:lpstr>
      <vt:lpstr>PowerPoint Presentation</vt:lpstr>
      <vt:lpstr>PowerPoint Presentation</vt:lpstr>
      <vt:lpstr>Dual Enrollment</vt:lpstr>
      <vt:lpstr>College Corner </vt:lpstr>
      <vt:lpstr>College corner</vt:lpstr>
      <vt:lpstr>What is bullying?</vt:lpstr>
      <vt:lpstr>Bullying is Prohibited... </vt:lpstr>
      <vt:lpstr>PowerPoint Presentation</vt:lpstr>
      <vt:lpstr>PowerPoint Presentation</vt:lpstr>
      <vt:lpstr>PowerPoint Presentation</vt:lpstr>
      <vt:lpstr>PowerPoint Presentation</vt:lpstr>
      <vt:lpstr>Contact 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presentation</dc:title>
  <dc:creator>Patricia Bobea</dc:creator>
  <cp:lastModifiedBy>Patricia Bobea</cp:lastModifiedBy>
  <cp:revision>2</cp:revision>
  <dcterms:created xsi:type="dcterms:W3CDTF">2021-10-05T17:22:59Z</dcterms:created>
  <dcterms:modified xsi:type="dcterms:W3CDTF">2021-10-15T14:32:39Z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0x010100F85FD82F82A55B4E99B1C6AD0370841F</vt:lpwstr>
  </property>
</Properties>
</file>